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64" r:id="rId4"/>
    <p:sldId id="287" r:id="rId5"/>
    <p:sldId id="281" r:id="rId6"/>
    <p:sldId id="289" r:id="rId7"/>
    <p:sldId id="294" r:id="rId8"/>
    <p:sldId id="290" r:id="rId9"/>
    <p:sldId id="291" r:id="rId10"/>
    <p:sldId id="292" r:id="rId11"/>
    <p:sldId id="295" r:id="rId12"/>
    <p:sldId id="293" r:id="rId13"/>
    <p:sldId id="288" r:id="rId14"/>
    <p:sldId id="296" r:id="rId15"/>
    <p:sldId id="297" r:id="rId16"/>
    <p:sldId id="284" r:id="rId17"/>
    <p:sldId id="298" r:id="rId18"/>
    <p:sldId id="299" r:id="rId19"/>
    <p:sldId id="301" r:id="rId20"/>
    <p:sldId id="302" r:id="rId21"/>
    <p:sldId id="303" r:id="rId22"/>
    <p:sldId id="304" r:id="rId23"/>
    <p:sldId id="300" r:id="rId24"/>
    <p:sldId id="309" r:id="rId25"/>
    <p:sldId id="305" r:id="rId26"/>
    <p:sldId id="306" r:id="rId27"/>
    <p:sldId id="307" r:id="rId28"/>
    <p:sldId id="308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450" autoAdjust="0"/>
  </p:normalViewPr>
  <p:slideViewPr>
    <p:cSldViewPr>
      <p:cViewPr varScale="1">
        <p:scale>
          <a:sx n="80" d="100"/>
          <a:sy n="80" d="100"/>
        </p:scale>
        <p:origin x="1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4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21B4B-215F-4202-AF94-E322B3A75475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E2CA-FA24-4DA9-9CF7-30A1BAAB2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pretty handy, but:</a:t>
            </a:r>
            <a:endParaRPr lang="en-US" baseline="0" dirty="0"/>
          </a:p>
          <a:p>
            <a:r>
              <a:rPr lang="en-US" dirty="0"/>
              <a:t>Wouldn’t it be great to know how well you’re getting out without spending hours testing your antenna on various bands?</a:t>
            </a:r>
          </a:p>
          <a:p>
            <a:endParaRPr lang="en-US" dirty="0"/>
          </a:p>
          <a:p>
            <a:r>
              <a:rPr lang="en-US" dirty="0"/>
              <a:t>How about comparing antennas on the same band?</a:t>
            </a:r>
          </a:p>
          <a:p>
            <a:endParaRPr lang="en-US" dirty="0"/>
          </a:p>
          <a:p>
            <a:r>
              <a:rPr lang="en-US" dirty="0"/>
              <a:t>How about looking for rare DX stations?</a:t>
            </a:r>
          </a:p>
          <a:p>
            <a:endParaRPr lang="en-US" dirty="0"/>
          </a:p>
          <a:p>
            <a:r>
              <a:rPr lang="en-US" dirty="0"/>
              <a:t>The RBN can help you do these things, and more!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DXWatch and other DX Spots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RBN can help you do these things, and more!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3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“local” RBN station with NCDXF/IARU beacons.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2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Obviously, this is just a small portion of active skimmers.</a:t>
            </a:r>
          </a:p>
          <a:p>
            <a:r>
              <a:rPr lang="en-US" dirty="0"/>
              <a:t>Note the differences in bands!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3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station during the ARRL DX-CW Contest Feb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bands pick-up when high bands decline.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Sites show more spots since they include SSB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2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point chasing DX when they’re sleeping!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4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antennas at 35 ft. in center.</a:t>
            </a:r>
          </a:p>
          <a:p>
            <a:r>
              <a:rPr lang="en-US" dirty="0"/>
              <a:t>OCF Dipole cut for 80m.</a:t>
            </a:r>
          </a:p>
          <a:p>
            <a:r>
              <a:rPr lang="en-US" dirty="0"/>
              <a:t>OCF dipole has little droop.</a:t>
            </a:r>
          </a:p>
          <a:p>
            <a:r>
              <a:rPr lang="en-US" dirty="0"/>
              <a:t>Fan Dipole ends droop about 5 feet.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2CA-FA24-4DA9-9CF7-30A1BAAB2D4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903"/>
            <a:ext cx="9144000" cy="58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W5UR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Bill\Documents\Radio\ADXA\Newsletter\New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" y="0"/>
            <a:ext cx="110775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1534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W5UR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46B84-15CD-48AA-B1FD-D20515BF57A8}" type="datetimeFigureOut">
              <a:rPr lang="en-US" smtClean="0"/>
              <a:t>3/17/2017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2E9D7-ACA6-4773-8976-93B08A87575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rsebeacon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rsebeacon.net/nod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38800"/>
            <a:ext cx="6937248" cy="1219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Good DX </a:t>
            </a:r>
            <a:br>
              <a:rPr lang="en-US" sz="4000" dirty="0"/>
            </a:br>
            <a:r>
              <a:rPr lang="en-US" sz="4000" dirty="0"/>
              <a:t>Good Luck in the Contest!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h</a:t>
            </a:r>
            <a:r>
              <a:rPr lang="en-US" sz="3600" dirty="0">
                <a:solidFill>
                  <a:srgbClr val="C00000"/>
                </a:solidFill>
                <a:effectLst/>
              </a:rPr>
              <a:t>ttp://groups.yahoo.com/group/adxa/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7304" y="762000"/>
            <a:ext cx="4806696" cy="731949"/>
          </a:xfrm>
        </p:spPr>
        <p:txBody>
          <a:bodyPr>
            <a:noAutofit/>
          </a:bodyPr>
          <a:lstStyle/>
          <a:p>
            <a:pPr lvl="1"/>
            <a:r>
              <a:rPr lang="en-US" sz="3800" dirty="0">
                <a:solidFill>
                  <a:srgbClr val="FF0000"/>
                </a:solidFill>
              </a:rPr>
              <a:t>18 Mar 2017</a:t>
            </a:r>
          </a:p>
        </p:txBody>
      </p:sp>
    </p:spTree>
    <p:extLst>
      <p:ext uri="{BB962C8B-B14F-4D97-AF65-F5344CB8AC3E}">
        <p14:creationId xmlns:p14="http://schemas.microsoft.com/office/powerpoint/2010/main" val="207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Contest CW Spectrum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0421"/>
            <a:ext cx="6781800" cy="3843020"/>
          </a:xfrm>
        </p:spPr>
      </p:pic>
      <p:sp>
        <p:nvSpPr>
          <p:cNvPr id="5" name="TextBox 4"/>
          <p:cNvSpPr txBox="1"/>
          <p:nvPr/>
        </p:nvSpPr>
        <p:spPr>
          <a:xfrm>
            <a:off x="990600" y="6172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ARRL 10M Contest 2015 at K8TE</a:t>
            </a:r>
          </a:p>
        </p:txBody>
      </p:sp>
    </p:spTree>
    <p:extLst>
      <p:ext uri="{BB962C8B-B14F-4D97-AF65-F5344CB8AC3E}">
        <p14:creationId xmlns:p14="http://schemas.microsoft.com/office/powerpoint/2010/main" val="37102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2015 CQ WW CW Stats and 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Hiccups for the </a:t>
            </a:r>
            <a:br>
              <a:rPr lang="en-US" dirty="0"/>
            </a:br>
            <a:r>
              <a:rPr lang="en-US" dirty="0"/>
              <a:t>Entire 48 Hours!</a:t>
            </a:r>
          </a:p>
          <a:p>
            <a:r>
              <a:rPr lang="en-US" dirty="0"/>
              <a:t>Seven Million Spots</a:t>
            </a:r>
            <a:br>
              <a:rPr lang="en-US" dirty="0"/>
            </a:br>
            <a:r>
              <a:rPr lang="en-US" dirty="0"/>
              <a:t>7,000,000+!</a:t>
            </a:r>
          </a:p>
          <a:p>
            <a:r>
              <a:rPr lang="en-US" dirty="0"/>
              <a:t>2.1% Error Rate—</a:t>
            </a:r>
            <a:br>
              <a:rPr lang="en-US" dirty="0"/>
            </a:br>
            <a:r>
              <a:rPr lang="en-US" dirty="0"/>
              <a:t>Listen First!</a:t>
            </a:r>
          </a:p>
          <a:p>
            <a:endParaRPr lang="en-US" dirty="0"/>
          </a:p>
        </p:txBody>
      </p:sp>
      <p:pic>
        <p:nvPicPr>
          <p:cNvPr id="6146" name="Picture 2" descr="http://2.bp.blogspot.com/-uc3hrPcLcjA/Vl8N7e8qEhI/AAAAAAAAAf8/sl9d-O7e90M/s1600/CQWWCW%2Blow%2Band%2Bhigh%2Bb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63310"/>
            <a:ext cx="5228748" cy="49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Spot List (Condensed!)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66348"/>
              </p:ext>
            </p:extLst>
          </p:nvPr>
        </p:nvGraphicFramePr>
        <p:xfrm>
          <a:off x="1447800" y="1847088"/>
          <a:ext cx="6172200" cy="4518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67502141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18218646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66756808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9489369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97571993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485145287"/>
                    </a:ext>
                  </a:extLst>
                </a:gridCol>
              </a:tblGrid>
              <a:tr h="178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freq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speed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321092170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KP3Z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5U5R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3718683847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K8ND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WX6B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10939220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W1NT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DJ1KJ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228877653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W3LPL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ON6PJ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14029.8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170260577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VE2WU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K0RO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14050.2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1878296785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WZ7I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ON6PJ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14029.8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1347711289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WZ7I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PE2JB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3303050475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TF3Y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5U5R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1674487834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ON5KQ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W3HGT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14035.1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115863049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HA6PX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5U5R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286525017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K2PO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F6HKA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3759187074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W3LPL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PE2JB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4254031412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KM3T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F6HKA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14047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41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 wpm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1857z 16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6" marR="6026" marT="6026" marB="0" anchor="b"/>
                </a:tc>
                <a:extLst>
                  <a:ext uri="{0D108BD9-81ED-4DB2-BD59-A6C34878D82A}">
                    <a16:rowId xmlns:a16="http://schemas.microsoft.com/office/drawing/2014/main" val="648505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6477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 to 100 Spots</a:t>
            </a:r>
          </a:p>
        </p:txBody>
      </p:sp>
    </p:spTree>
    <p:extLst>
      <p:ext uri="{BB962C8B-B14F-4D97-AF65-F5344CB8AC3E}">
        <p14:creationId xmlns:p14="http://schemas.microsoft.com/office/powerpoint/2010/main" val="34729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RBN—What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Database of Past Spots!</a:t>
            </a:r>
          </a:p>
          <a:p>
            <a:r>
              <a:rPr lang="en-US" sz="3200" dirty="0"/>
              <a:t>Compare Your Signal with Others’</a:t>
            </a:r>
          </a:p>
          <a:p>
            <a:r>
              <a:rPr lang="en-US" sz="3200" dirty="0"/>
              <a:t>Best Coverage: North America and Europe</a:t>
            </a:r>
          </a:p>
          <a:p>
            <a:r>
              <a:rPr lang="en-US" sz="3200" dirty="0"/>
              <a:t>CW/RTTY/PSK Only (so far)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65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47088"/>
            <a:ext cx="8229600" cy="4389120"/>
          </a:xfrm>
        </p:spPr>
        <p:txBody>
          <a:bodyPr/>
          <a:lstStyle/>
          <a:p>
            <a:r>
              <a:rPr lang="en-US" dirty="0"/>
              <a:t>RBN Map </a:t>
            </a:r>
          </a:p>
          <a:p>
            <a:r>
              <a:rPr lang="en-US" dirty="0"/>
              <a:t>16 Mar</a:t>
            </a:r>
          </a:p>
          <a:p>
            <a:r>
              <a:rPr lang="en-US" dirty="0"/>
              <a:t>Only Most</a:t>
            </a:r>
            <a:br>
              <a:rPr lang="en-US" dirty="0"/>
            </a:br>
            <a:r>
              <a:rPr lang="en-US" dirty="0"/>
              <a:t>Current</a:t>
            </a:r>
            <a:br>
              <a:rPr lang="en-US" dirty="0"/>
            </a:br>
            <a:r>
              <a:rPr lang="en-US" dirty="0"/>
              <a:t>Spots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12963" r="52500"/>
          <a:stretch/>
        </p:blipFill>
        <p:spPr>
          <a:xfrm>
            <a:off x="2209800" y="381000"/>
            <a:ext cx="6781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DXMaps.com 20m 16 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01" t="11481" r="4999"/>
          <a:stretch/>
        </p:blipFill>
        <p:spPr>
          <a:xfrm>
            <a:off x="685800" y="1944291"/>
            <a:ext cx="7772400" cy="4837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44958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00FFFF"/>
                </a:highlight>
              </a:rPr>
              <a:t>Also </a:t>
            </a:r>
          </a:p>
          <a:p>
            <a:r>
              <a:rPr lang="en-US" sz="2800" dirty="0">
                <a:highlight>
                  <a:srgbClr val="00FFFF"/>
                </a:highlight>
              </a:rPr>
              <a:t>Station Lists</a:t>
            </a:r>
          </a:p>
          <a:p>
            <a:r>
              <a:rPr lang="en-US" sz="2800" dirty="0">
                <a:highlight>
                  <a:srgbClr val="00FFFF"/>
                </a:highlight>
              </a:rPr>
              <a:t>Bandmap Graphic</a:t>
            </a:r>
          </a:p>
          <a:p>
            <a:r>
              <a:rPr lang="en-US" sz="2800" dirty="0">
                <a:highlight>
                  <a:srgbClr val="00FFFF"/>
                </a:highlight>
              </a:rPr>
              <a:t>Select by Band/Group</a:t>
            </a:r>
          </a:p>
          <a:p>
            <a:r>
              <a:rPr lang="en-US" sz="2800" dirty="0">
                <a:highlight>
                  <a:srgbClr val="00FFFF"/>
                </a:highlight>
              </a:rPr>
              <a:t>All Spotted Modes</a:t>
            </a:r>
          </a:p>
          <a:p>
            <a:endParaRPr lang="en-US" sz="28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65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RBN—Why in My Station?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Is there a station I need to work operating now?</a:t>
            </a:r>
          </a:p>
          <a:p>
            <a:r>
              <a:rPr lang="en-US" sz="2800" dirty="0"/>
              <a:t>Am I likely to hear and work it?</a:t>
            </a:r>
          </a:p>
          <a:p>
            <a:r>
              <a:rPr lang="en-US" sz="2800" dirty="0"/>
              <a:t>What is his frequency?</a:t>
            </a:r>
          </a:p>
          <a:p>
            <a:r>
              <a:rPr lang="en-US" sz="2800" dirty="0"/>
              <a:t>What is his CW speed?  (NO SSB!)</a:t>
            </a:r>
          </a:p>
          <a:p>
            <a:r>
              <a:rPr lang="en-US" sz="2800" dirty="0"/>
              <a:t>When should I get on the air to work him?</a:t>
            </a:r>
          </a:p>
          <a:p>
            <a:r>
              <a:rPr lang="en-US" sz="2800" dirty="0"/>
              <a:t>How does my signal compare with…?</a:t>
            </a:r>
          </a:p>
          <a:p>
            <a:r>
              <a:rPr lang="en-US" sz="2800" dirty="0"/>
              <a:t>Work more DX!</a:t>
            </a:r>
          </a:p>
          <a:p>
            <a:r>
              <a:rPr lang="en-US" sz="2800" dirty="0"/>
              <a:t>Make More Contacts (Contesting)!</a:t>
            </a:r>
          </a:p>
          <a:p>
            <a:r>
              <a:rPr lang="en-US" sz="2800" dirty="0"/>
              <a:t>Do I need to make station changes?</a:t>
            </a:r>
          </a:p>
        </p:txBody>
      </p:sp>
    </p:spTree>
    <p:extLst>
      <p:ext uri="{BB962C8B-B14F-4D97-AF65-F5344CB8AC3E}">
        <p14:creationId xmlns:p14="http://schemas.microsoft.com/office/powerpoint/2010/main" val="9319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RBN—</a:t>
            </a:r>
            <a:r>
              <a:rPr lang="en-US" sz="5400" dirty="0"/>
              <a:t>When to Work Him?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DX Spotting Works for Right Now</a:t>
            </a:r>
          </a:p>
          <a:p>
            <a:r>
              <a:rPr lang="en-US" dirty="0"/>
              <a:t>RBN Provides Historical Data for Future Contacts</a:t>
            </a:r>
          </a:p>
          <a:p>
            <a:r>
              <a:rPr lang="en-US" dirty="0"/>
              <a:t>Combine with VOACAP for Highest </a:t>
            </a:r>
            <a:r>
              <a:rPr lang="en-US" u="sng" dirty="0"/>
              <a:t>Probabilities</a:t>
            </a:r>
          </a:p>
          <a:p>
            <a:r>
              <a:rPr lang="en-US" dirty="0"/>
              <a:t>KO7SS on Mt. Lemmon 15 Mar:</a:t>
            </a:r>
          </a:p>
          <a:p>
            <a:endParaRPr lang="en-US" u="sng" dirty="0"/>
          </a:p>
        </p:txBody>
      </p:sp>
      <p:sp>
        <p:nvSpPr>
          <p:cNvPr id="5" name="AutoShape 4" descr="data:image/png;base64,iVBORw0KGgoAAAANSUhEUgAAAoQAAAClCAYAAADF2Oz1AAAIeklEQVR4Xu3WQREAAAjDMObfNEIaHJDboztHgAABAgQIECCQFlj6e88TIECAAAECBAicIDQC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QBDGB+B9AgQIECBAgIAgtAECBAgQIECAQFxAEMYH4H0CBAgQIECAgCC0AQIECBAgQIBAXEAQxgfgfQIECBAgQICAILQBAgQIECBAgEBc4AEgUwCmm9DayAAAAABJRU5ErkJggg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667" t="39128" r="22500" b="22354"/>
          <a:stretch/>
        </p:blipFill>
        <p:spPr>
          <a:xfrm>
            <a:off x="579783" y="3957914"/>
            <a:ext cx="8077200" cy="29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5U5R—Niger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30m Best</a:t>
            </a:r>
          </a:p>
          <a:p>
            <a:r>
              <a:rPr lang="en-US" sz="3600" dirty="0"/>
              <a:t>0000 UTC</a:t>
            </a:r>
          </a:p>
          <a:p>
            <a:r>
              <a:rPr lang="en-US" sz="3600" dirty="0"/>
              <a:t>0100 MDT</a:t>
            </a:r>
          </a:p>
          <a:p>
            <a:r>
              <a:rPr lang="en-US" sz="3600" dirty="0"/>
              <a:t>6% Probability</a:t>
            </a:r>
          </a:p>
          <a:p>
            <a:r>
              <a:rPr lang="en-US" sz="3600" dirty="0"/>
              <a:t>Possible—Maybe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66" t="15926" r="20833" b="23334"/>
          <a:stretch/>
        </p:blipFill>
        <p:spPr>
          <a:xfrm>
            <a:off x="4267200" y="1676399"/>
            <a:ext cx="4800600" cy="50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Mar RBN Data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callsign </a:t>
            </a:r>
          </a:p>
          <a:p>
            <a:r>
              <a:rPr lang="fr-FR" dirty="0"/>
              <a:t>de_pfx </a:t>
            </a:r>
          </a:p>
          <a:p>
            <a:r>
              <a:rPr lang="fr-FR" dirty="0"/>
              <a:t>de_cont </a:t>
            </a:r>
          </a:p>
          <a:p>
            <a:r>
              <a:rPr lang="fr-FR" dirty="0"/>
              <a:t>freq </a:t>
            </a:r>
          </a:p>
          <a:p>
            <a:r>
              <a:rPr lang="fr-FR" dirty="0"/>
              <a:t>band </a:t>
            </a:r>
          </a:p>
          <a:p>
            <a:r>
              <a:rPr lang="fr-FR" dirty="0"/>
              <a:t>dx </a:t>
            </a:r>
          </a:p>
          <a:p>
            <a:r>
              <a:rPr lang="fr-FR" dirty="0"/>
              <a:t>dx_pfx </a:t>
            </a:r>
          </a:p>
          <a:p>
            <a:r>
              <a:rPr lang="fr-FR" dirty="0"/>
              <a:t>dx_cont </a:t>
            </a:r>
          </a:p>
          <a:p>
            <a:r>
              <a:rPr lang="fr-FR" dirty="0"/>
              <a:t>mode </a:t>
            </a:r>
          </a:p>
          <a:p>
            <a:r>
              <a:rPr lang="fr-FR" dirty="0"/>
              <a:t>db </a:t>
            </a:r>
          </a:p>
          <a:p>
            <a:r>
              <a:rPr lang="fr-FR" dirty="0"/>
              <a:t>date </a:t>
            </a:r>
          </a:p>
          <a:p>
            <a:r>
              <a:rPr lang="fr-FR" dirty="0"/>
              <a:t>speed </a:t>
            </a:r>
          </a:p>
          <a:p>
            <a:r>
              <a:rPr lang="fr-FR" dirty="0"/>
              <a:t>tx_mode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Reverse Beacon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NCDXA/IARU Beacon System</a:t>
            </a:r>
          </a:p>
          <a:p>
            <a:r>
              <a:rPr lang="en-US" sz="4000" dirty="0"/>
              <a:t>What Does it Do? </a:t>
            </a:r>
          </a:p>
          <a:p>
            <a:r>
              <a:rPr lang="en-US" sz="4000" dirty="0"/>
              <a:t>How Does it Work?</a:t>
            </a:r>
          </a:p>
          <a:p>
            <a:r>
              <a:rPr lang="en-US" sz="4000" dirty="0"/>
              <a:t>Why do I Care?</a:t>
            </a:r>
          </a:p>
          <a:p>
            <a:r>
              <a:rPr lang="en-US" sz="4000" dirty="0"/>
              <a:t>How Can I Use It?</a:t>
            </a:r>
          </a:p>
        </p:txBody>
      </p:sp>
    </p:spTree>
    <p:extLst>
      <p:ext uri="{BB962C8B-B14F-4D97-AF65-F5344CB8AC3E}">
        <p14:creationId xmlns:p14="http://schemas.microsoft.com/office/powerpoint/2010/main" val="33498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Mar RBN Data for 5U5R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2,273 Reports</a:t>
            </a:r>
          </a:p>
          <a:p>
            <a:r>
              <a:rPr lang="en-US" sz="3200" dirty="0"/>
              <a:t>All Continents But Antarctica Reported</a:t>
            </a:r>
          </a:p>
          <a:p>
            <a:r>
              <a:rPr lang="en-US" sz="3200" dirty="0"/>
              <a:t>KO7SS Reported 27 dB on 7003 at 0153 UTC</a:t>
            </a:r>
          </a:p>
          <a:p>
            <a:r>
              <a:rPr lang="en-US" sz="3200" dirty="0"/>
              <a:t>Very Copyable Signal at a Quiet Location</a:t>
            </a:r>
          </a:p>
          <a:p>
            <a:r>
              <a:rPr lang="en-US" sz="3200" dirty="0"/>
              <a:t>Tucson “Near” Albuquerque</a:t>
            </a:r>
          </a:p>
          <a:p>
            <a:r>
              <a:rPr lang="en-US" sz="3200" dirty="0"/>
              <a:t>Reasonable Expectation to Work Them</a:t>
            </a:r>
          </a:p>
        </p:txBody>
      </p:sp>
    </p:spTree>
    <p:extLst>
      <p:ext uri="{BB962C8B-B14F-4D97-AF65-F5344CB8AC3E}">
        <p14:creationId xmlns:p14="http://schemas.microsoft.com/office/powerpoint/2010/main" val="5655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RBN—How in My Station?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Chasing DX with Spots</a:t>
            </a:r>
          </a:p>
          <a:p>
            <a:r>
              <a:rPr lang="en-US" sz="4000" dirty="0"/>
              <a:t>Data Dump, Sort, and Analysis</a:t>
            </a:r>
          </a:p>
          <a:p>
            <a:r>
              <a:rPr lang="en-US" sz="4000" dirty="0"/>
              <a:t>Live Filtering</a:t>
            </a:r>
          </a:p>
          <a:p>
            <a:r>
              <a:rPr lang="en-US" sz="4000" dirty="0"/>
              <a:t>Biggest Bang for the Buck</a:t>
            </a:r>
            <a:br>
              <a:rPr lang="en-US" sz="4000" dirty="0"/>
            </a:br>
            <a:r>
              <a:rPr lang="en-US" sz="4000" dirty="0"/>
              <a:t>Antenna Comparisons!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38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RBN—</a:t>
            </a:r>
            <a:r>
              <a:rPr lang="en-US" sz="5400" dirty="0"/>
              <a:t>Antenna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Immediate Comparisons</a:t>
            </a:r>
          </a:p>
          <a:p>
            <a:r>
              <a:rPr lang="en-US" sz="3200" dirty="0"/>
              <a:t>Computer vs. Human Reliability</a:t>
            </a:r>
          </a:p>
          <a:p>
            <a:r>
              <a:rPr lang="en-US" sz="3200" dirty="0"/>
              <a:t>Multiple Sites Available</a:t>
            </a:r>
          </a:p>
          <a:p>
            <a:r>
              <a:rPr lang="en-US" sz="3200" dirty="0"/>
              <a:t>24/7 Coverage (With Propagation)</a:t>
            </a:r>
          </a:p>
          <a:p>
            <a:r>
              <a:rPr lang="en-US" sz="3200" dirty="0"/>
              <a:t>Compare Over Time</a:t>
            </a:r>
            <a:br>
              <a:rPr lang="en-US" sz="3200" dirty="0"/>
            </a:br>
            <a:r>
              <a:rPr lang="en-US" sz="3200" dirty="0"/>
              <a:t>Time of Day, Time of Month, Seasons</a:t>
            </a:r>
          </a:p>
          <a:p>
            <a:r>
              <a:rPr lang="en-US" sz="3200" dirty="0"/>
              <a:t>Only Good for Same Moment in Time!</a:t>
            </a:r>
          </a:p>
          <a:p>
            <a:r>
              <a:rPr lang="en-US" sz="3200" dirty="0"/>
              <a:t>Not Anecdotal!</a:t>
            </a:r>
          </a:p>
        </p:txBody>
      </p:sp>
    </p:spTree>
    <p:extLst>
      <p:ext uri="{BB962C8B-B14F-4D97-AF65-F5344CB8AC3E}">
        <p14:creationId xmlns:p14="http://schemas.microsoft.com/office/powerpoint/2010/main" val="14908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My signal compared with…?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618" r="50977" b="17359"/>
          <a:stretch/>
        </p:blipFill>
        <p:spPr>
          <a:xfrm>
            <a:off x="304800" y="1866966"/>
            <a:ext cx="7391400" cy="5005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8006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Month then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ZIP’d CSV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in Excel or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Mar 235,910 Lines of Data!</a:t>
            </a:r>
          </a:p>
        </p:txBody>
      </p:sp>
    </p:spTree>
    <p:extLst>
      <p:ext uri="{BB962C8B-B14F-4D97-AF65-F5344CB8AC3E}">
        <p14:creationId xmlns:p14="http://schemas.microsoft.com/office/powerpoint/2010/main" val="42908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RBN—</a:t>
            </a:r>
            <a:r>
              <a:rPr lang="en-US" sz="4800" dirty="0"/>
              <a:t>Antenna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Comparisons with Other Stations</a:t>
            </a:r>
          </a:p>
          <a:p>
            <a:r>
              <a:rPr lang="en-US" dirty="0"/>
              <a:t>Compare Against “Locals”</a:t>
            </a:r>
            <a:br>
              <a:rPr lang="en-US" dirty="0"/>
            </a:br>
            <a:r>
              <a:rPr lang="en-US" dirty="0"/>
              <a:t>In Town, Nearby States, CONUS Regions</a:t>
            </a:r>
          </a:p>
          <a:p>
            <a:r>
              <a:rPr lang="en-US" dirty="0"/>
              <a:t>Same Times Mean Antennas/Power Levels</a:t>
            </a:r>
          </a:p>
          <a:p>
            <a:r>
              <a:rPr lang="en-US" dirty="0"/>
              <a:t>Different Times Point to Propagation and Above</a:t>
            </a:r>
          </a:p>
          <a:p>
            <a:r>
              <a:rPr lang="en-US" dirty="0"/>
              <a:t>Who Is Your “Competition”</a:t>
            </a:r>
          </a:p>
          <a:p>
            <a:r>
              <a:rPr lang="en-US" dirty="0"/>
              <a:t>NOTE: Most Skimmers at Contest Stations</a:t>
            </a:r>
            <a:br>
              <a:rPr lang="en-US" dirty="0"/>
            </a:br>
            <a:r>
              <a:rPr lang="en-US" dirty="0"/>
              <a:t>Some at DX Stations</a:t>
            </a:r>
            <a:br>
              <a:rPr lang="en-US" dirty="0"/>
            </a:br>
            <a:r>
              <a:rPr lang="en-US" dirty="0"/>
              <a:t>Almost All at One or Both</a:t>
            </a:r>
          </a:p>
        </p:txBody>
      </p:sp>
    </p:spTree>
    <p:extLst>
      <p:ext uri="{BB962C8B-B14F-4D97-AF65-F5344CB8AC3E}">
        <p14:creationId xmlns:p14="http://schemas.microsoft.com/office/powerpoint/2010/main" val="4156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Comparison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CW Memories/Hand Key or Paddle</a:t>
            </a:r>
          </a:p>
          <a:p>
            <a:r>
              <a:rPr lang="en-US" dirty="0"/>
              <a:t>Send “RBN TEST DE K8TE K8TE” on Frequency 1</a:t>
            </a:r>
          </a:p>
          <a:p>
            <a:r>
              <a:rPr lang="en-US" dirty="0"/>
              <a:t>Switch to Next Antenna</a:t>
            </a:r>
          </a:p>
          <a:p>
            <a:r>
              <a:rPr lang="en-US" dirty="0"/>
              <a:t>Send “RBN TEST DE K8TE K8TE” on Frequency 2</a:t>
            </a:r>
          </a:p>
          <a:p>
            <a:r>
              <a:rPr lang="en-US" dirty="0"/>
              <a:t>Repeat for 2 or 3 Minutes to Ensure Good Data</a:t>
            </a:r>
          </a:p>
          <a:p>
            <a:r>
              <a:rPr lang="en-US" dirty="0"/>
              <a:t>Search for Your Call with 100 Spots (Maximum)</a:t>
            </a:r>
          </a:p>
          <a:p>
            <a:r>
              <a:rPr lang="en-US" dirty="0"/>
              <a:t>Highlight Data</a:t>
            </a:r>
          </a:p>
          <a:p>
            <a:r>
              <a:rPr lang="en-US" dirty="0"/>
              <a:t>Paste into Excel or Equivalent</a:t>
            </a:r>
          </a:p>
          <a:p>
            <a:r>
              <a:rPr lang="en-US" dirty="0"/>
              <a:t>Analyze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Antenna Comparison Procedure—K8TE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16872"/>
              </p:ext>
            </p:extLst>
          </p:nvPr>
        </p:nvGraphicFramePr>
        <p:xfrm>
          <a:off x="3048000" y="1447800"/>
          <a:ext cx="6019802" cy="534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734">
                  <a:extLst>
                    <a:ext uri="{9D8B030D-6E8A-4147-A177-3AD203B41FA5}">
                      <a16:colId xmlns:a16="http://schemas.microsoft.com/office/drawing/2014/main" val="3652420885"/>
                    </a:ext>
                  </a:extLst>
                </a:gridCol>
                <a:gridCol w="808214">
                  <a:extLst>
                    <a:ext uri="{9D8B030D-6E8A-4147-A177-3AD203B41FA5}">
                      <a16:colId xmlns:a16="http://schemas.microsoft.com/office/drawing/2014/main" val="2957968774"/>
                    </a:ext>
                  </a:extLst>
                </a:gridCol>
                <a:gridCol w="1198386">
                  <a:extLst>
                    <a:ext uri="{9D8B030D-6E8A-4147-A177-3AD203B41FA5}">
                      <a16:colId xmlns:a16="http://schemas.microsoft.com/office/drawing/2014/main" val="2884904091"/>
                    </a:ext>
                  </a:extLst>
                </a:gridCol>
                <a:gridCol w="836084">
                  <a:extLst>
                    <a:ext uri="{9D8B030D-6E8A-4147-A177-3AD203B41FA5}">
                      <a16:colId xmlns:a16="http://schemas.microsoft.com/office/drawing/2014/main" val="286332172"/>
                    </a:ext>
                  </a:extLst>
                </a:gridCol>
                <a:gridCol w="1839384">
                  <a:extLst>
                    <a:ext uri="{9D8B030D-6E8A-4147-A177-3AD203B41FA5}">
                      <a16:colId xmlns:a16="http://schemas.microsoft.com/office/drawing/2014/main" val="1316563259"/>
                    </a:ext>
                  </a:extLst>
                </a:gridCol>
              </a:tblGrid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freq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917207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1424z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1831612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915018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8193000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1426z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6705844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KM3T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8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9935684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JS1JRZ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7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3333615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NY3A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13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10359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38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1424z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321082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41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382889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OCF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42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1426z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3752809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13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645946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057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13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1152003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W2LB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1426z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3032623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KO7SS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096564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VE2WU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365731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K9TM-4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21790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KM3T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10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0967421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JE1SGH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13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1426z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6808347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1424z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60215808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42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1425z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749473"/>
                  </a:ext>
                </a:extLst>
              </a:tr>
              <a:tr h="232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W7HR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K8TE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35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1426z 13 Mar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645623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16002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Re-Sort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 Antenna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Antennas at Each “de” QTH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Up at QRZ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W2LB Farmington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KM3T Amherst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NY3A Glen Rock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W7HR Port Orchard 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KO7SS Tucson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K9TM Sylvania OH</a:t>
            </a:r>
          </a:p>
        </p:txBody>
      </p:sp>
    </p:spTree>
    <p:extLst>
      <p:ext uri="{BB962C8B-B14F-4D97-AF65-F5344CB8AC3E}">
        <p14:creationId xmlns:p14="http://schemas.microsoft.com/office/powerpoint/2010/main" val="21977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Antenna Comparison Procedure—K8TE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W2LB Farmington NY</a:t>
            </a:r>
          </a:p>
          <a:p>
            <a:r>
              <a:rPr lang="en-US" dirty="0"/>
              <a:t>Fan Dipole Lowest dB</a:t>
            </a:r>
          </a:p>
          <a:p>
            <a:r>
              <a:rPr lang="en-US" dirty="0"/>
              <a:t>OCF Dipole Highest dB</a:t>
            </a:r>
          </a:p>
          <a:p>
            <a:r>
              <a:rPr lang="en-US" dirty="0"/>
              <a:t>9 dB Highest to Lowest</a:t>
            </a:r>
          </a:p>
          <a:p>
            <a:r>
              <a:rPr lang="en-US" dirty="0"/>
              <a:t>Highest Within 2 dB</a:t>
            </a:r>
          </a:p>
          <a:p>
            <a:r>
              <a:rPr lang="en-US" dirty="0"/>
              <a:t>Lowest Within 2 dB</a:t>
            </a:r>
          </a:p>
          <a:p>
            <a:r>
              <a:rPr lang="en-US" dirty="0"/>
              <a:t>Better Antenna?</a:t>
            </a:r>
            <a:br>
              <a:rPr lang="en-US" dirty="0"/>
            </a:br>
            <a:r>
              <a:rPr lang="en-US" dirty="0"/>
              <a:t>Like Often, “It Depends!”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65045"/>
              </p:ext>
            </p:extLst>
          </p:nvPr>
        </p:nvGraphicFramePr>
        <p:xfrm>
          <a:off x="4648200" y="2514600"/>
          <a:ext cx="4267201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1789018638"/>
                    </a:ext>
                  </a:extLst>
                </a:gridCol>
                <a:gridCol w="572911">
                  <a:extLst>
                    <a:ext uri="{9D8B030D-6E8A-4147-A177-3AD203B41FA5}">
                      <a16:colId xmlns:a16="http://schemas.microsoft.com/office/drawing/2014/main" val="741490865"/>
                    </a:ext>
                  </a:extLst>
                </a:gridCol>
                <a:gridCol w="849489">
                  <a:extLst>
                    <a:ext uri="{9D8B030D-6E8A-4147-A177-3AD203B41FA5}">
                      <a16:colId xmlns:a16="http://schemas.microsoft.com/office/drawing/2014/main" val="1824991591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979465714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val="273324103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01629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660645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1442z 15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68166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1424z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82247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94282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88047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1426z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31260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1442z 15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06333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21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34989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W2LB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K8TE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1426z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181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Antenna Comparison Procedure—K8TE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/>
          <a:lstStyle/>
          <a:p>
            <a:r>
              <a:rPr lang="en-US" dirty="0"/>
              <a:t>W7HR Port Orchard WA</a:t>
            </a:r>
          </a:p>
          <a:p>
            <a:r>
              <a:rPr lang="en-US" dirty="0"/>
              <a:t>Fan Dipole Lowest dB</a:t>
            </a:r>
          </a:p>
          <a:p>
            <a:r>
              <a:rPr lang="en-US" dirty="0"/>
              <a:t>Both Highest dB</a:t>
            </a:r>
          </a:p>
          <a:p>
            <a:r>
              <a:rPr lang="en-US" dirty="0"/>
              <a:t>Lowest Within 4 dB</a:t>
            </a:r>
          </a:p>
          <a:p>
            <a:r>
              <a:rPr lang="en-US" dirty="0"/>
              <a:t>8 dB From Highest and Lowest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Both Antenna Play Well at 8:25 MDT</a:t>
            </a:r>
            <a:br>
              <a:rPr lang="en-US" dirty="0"/>
            </a:br>
            <a:r>
              <a:rPr lang="en-US" dirty="0"/>
              <a:t>(Well After Sunrise)</a:t>
            </a:r>
          </a:p>
          <a:p>
            <a:r>
              <a:rPr lang="en-US" dirty="0"/>
              <a:t>CRITICAL—Be Ready to Switch Antennas Rapidly!</a:t>
            </a:r>
          </a:p>
          <a:p>
            <a:r>
              <a:rPr lang="en-US" dirty="0"/>
              <a:t>Lowered Dipole Ends Matter! Fan Used to be Better!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60263"/>
              </p:ext>
            </p:extLst>
          </p:nvPr>
        </p:nvGraphicFramePr>
        <p:xfrm>
          <a:off x="5257800" y="1855038"/>
          <a:ext cx="3810001" cy="233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4052358835"/>
                    </a:ext>
                  </a:extLst>
                </a:gridCol>
                <a:gridCol w="67733">
                  <a:extLst>
                    <a:ext uri="{9D8B030D-6E8A-4147-A177-3AD203B41FA5}">
                      <a16:colId xmlns:a16="http://schemas.microsoft.com/office/drawing/2014/main" val="50986449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3619331044"/>
                    </a:ext>
                  </a:extLst>
                </a:gridCol>
                <a:gridCol w="529167">
                  <a:extLst>
                    <a:ext uri="{9D8B030D-6E8A-4147-A177-3AD203B41FA5}">
                      <a16:colId xmlns:a16="http://schemas.microsoft.com/office/drawing/2014/main" val="259980736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val="1194745418"/>
                    </a:ext>
                  </a:extLst>
                </a:gridCol>
              </a:tblGrid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34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1424z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9009684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35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1426z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6878054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1424z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777262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8077138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1425z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7050708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W7HR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 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1426z 13 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863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4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RBN—How in My Station?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Everybody Has an Internet Connect—Right?</a:t>
            </a:r>
          </a:p>
          <a:p>
            <a:r>
              <a:rPr lang="en-US" sz="2800" dirty="0"/>
              <a:t>Go to:  </a:t>
            </a:r>
            <a:r>
              <a:rPr lang="en-US" sz="2800" dirty="0">
                <a:hlinkClick r:id="rId2"/>
              </a:rPr>
              <a:t>http://www.reversebeacon.net</a:t>
            </a:r>
            <a:endParaRPr lang="en-US" sz="2800" dirty="0"/>
          </a:p>
          <a:p>
            <a:r>
              <a:rPr lang="en-US" sz="2800" dirty="0"/>
              <a:t>Choose Your “Flavor”</a:t>
            </a:r>
          </a:p>
          <a:p>
            <a:r>
              <a:rPr lang="en-US" sz="2800" dirty="0"/>
              <a:t>DX/CONUS/Your Station</a:t>
            </a:r>
          </a:p>
          <a:p>
            <a:r>
              <a:rPr lang="en-US" sz="2800" dirty="0"/>
              <a:t>Have Your Logging Program Ready</a:t>
            </a:r>
          </a:p>
          <a:p>
            <a:r>
              <a:rPr lang="en-US" sz="2800" dirty="0"/>
              <a:t>Nab Him</a:t>
            </a:r>
          </a:p>
          <a:p>
            <a:r>
              <a:rPr lang="en-US" sz="2800" dirty="0"/>
              <a:t>Log Him</a:t>
            </a:r>
          </a:p>
          <a:p>
            <a:r>
              <a:rPr lang="en-US" sz="2800" dirty="0"/>
              <a:t>QSL Him</a:t>
            </a:r>
          </a:p>
        </p:txBody>
      </p:sp>
    </p:spTree>
    <p:extLst>
      <p:ext uri="{BB962C8B-B14F-4D97-AF65-F5344CB8AC3E}">
        <p14:creationId xmlns:p14="http://schemas.microsoft.com/office/powerpoint/2010/main" val="21858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NCDXA/IARU Beacon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14.100, 18.110, 21.150, 24.930, and 28.200 MHz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Is the band dead?  (note—no WARC Bands!)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Band Open to These Locations?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Is It Worth Calling CQ?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Open to Specific QTH?</a:t>
            </a:r>
          </a:p>
        </p:txBody>
      </p:sp>
      <p:pic>
        <p:nvPicPr>
          <p:cNvPr id="1026" name="Picture 2" descr="worl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17" y="4419601"/>
            <a:ext cx="5095633" cy="24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RBN—L</a:t>
            </a:r>
            <a:r>
              <a:rPr lang="en-US" dirty="0"/>
              <a:t>ive Filtering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250" r="33734" b="17500"/>
          <a:stretch>
            <a:fillRect/>
          </a:stretch>
        </p:blipFill>
        <p:spPr bwMode="auto">
          <a:xfrm>
            <a:off x="152400" y="1833157"/>
            <a:ext cx="8789544" cy="45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4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NCDXA/IARU Beacon System</a:t>
            </a:r>
          </a:p>
          <a:p>
            <a:r>
              <a:rPr lang="en-US" sz="2400" dirty="0"/>
              <a:t>What Does it Do? </a:t>
            </a:r>
          </a:p>
          <a:p>
            <a:r>
              <a:rPr lang="en-US" sz="2400" dirty="0"/>
              <a:t>How Does it Work?</a:t>
            </a:r>
          </a:p>
          <a:p>
            <a:r>
              <a:rPr lang="en-US" sz="2400" dirty="0"/>
              <a:t>Why do I Care?</a:t>
            </a:r>
          </a:p>
          <a:p>
            <a:r>
              <a:rPr lang="en-US" sz="2400" dirty="0"/>
              <a:t>How Can I Use It?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Standby for K8TE Skimmer on RBN—2017 I Hope!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81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NCDXA/IARU Beacon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Handy for Quick Propagation Check But, </a:t>
            </a:r>
          </a:p>
          <a:p>
            <a:r>
              <a:rPr lang="en-US" sz="3600" dirty="0"/>
              <a:t>Where Are </a:t>
            </a:r>
            <a:r>
              <a:rPr lang="en-US" sz="3600" u="sng" dirty="0"/>
              <a:t>You</a:t>
            </a:r>
            <a:r>
              <a:rPr lang="en-US" sz="3600" dirty="0"/>
              <a:t> Heard?</a:t>
            </a:r>
          </a:p>
          <a:p>
            <a:r>
              <a:rPr lang="en-US" sz="3600" dirty="0"/>
              <a:t>How Well do </a:t>
            </a:r>
            <a:r>
              <a:rPr lang="en-US" sz="3600" u="sng" dirty="0"/>
              <a:t>Your</a:t>
            </a:r>
            <a:r>
              <a:rPr lang="en-US" sz="3600" dirty="0"/>
              <a:t> Antennas Work?</a:t>
            </a:r>
          </a:p>
          <a:p>
            <a:r>
              <a:rPr lang="en-US" sz="3600" dirty="0"/>
              <a:t>Compare </a:t>
            </a:r>
            <a:r>
              <a:rPr lang="en-US" sz="3600" u="sng" dirty="0"/>
              <a:t>Your</a:t>
            </a:r>
            <a:r>
              <a:rPr lang="en-US" sz="3600" dirty="0"/>
              <a:t> Antennas in Real Time?</a:t>
            </a:r>
          </a:p>
          <a:p>
            <a:r>
              <a:rPr lang="en-US" sz="3600" dirty="0"/>
              <a:t>Looking for </a:t>
            </a:r>
            <a:r>
              <a:rPr lang="en-US" sz="3600" u="sng" dirty="0"/>
              <a:t>Specific</a:t>
            </a:r>
            <a:r>
              <a:rPr lang="en-US" sz="3600" dirty="0"/>
              <a:t> DX Stations?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96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RBN—What?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Network of World-Wide Stations</a:t>
            </a:r>
          </a:p>
          <a:p>
            <a:r>
              <a:rPr lang="en-US" sz="3200" dirty="0"/>
              <a:t>Listening to Entire (CW/RTTY) Bands</a:t>
            </a:r>
          </a:p>
          <a:p>
            <a:r>
              <a:rPr lang="en-US" sz="3200" dirty="0"/>
              <a:t>Reports What They Hear When &amp; How Well</a:t>
            </a:r>
          </a:p>
          <a:p>
            <a:r>
              <a:rPr lang="en-US" sz="3200" dirty="0"/>
              <a:t>Near Real Time Spots </a:t>
            </a:r>
          </a:p>
          <a:p>
            <a:r>
              <a:rPr lang="en-US" sz="3200" dirty="0"/>
              <a:t>Presented in Spot Search, Data, or Map</a:t>
            </a:r>
          </a:p>
          <a:p>
            <a:r>
              <a:rPr lang="en-US" sz="3200" dirty="0"/>
              <a:t>RBN &amp; Beacons for Propagation Study</a:t>
            </a:r>
          </a:p>
        </p:txBody>
      </p:sp>
    </p:spTree>
    <p:extLst>
      <p:ext uri="{BB962C8B-B14F-4D97-AF65-F5344CB8AC3E}">
        <p14:creationId xmlns:p14="http://schemas.microsoft.com/office/powerpoint/2010/main" val="171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39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" dirty="0"/>
              <a:t>Active Stations 16 Mar/1700 UTC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83859"/>
              </p:ext>
            </p:extLst>
          </p:nvPr>
        </p:nvGraphicFramePr>
        <p:xfrm>
          <a:off x="3200400" y="1295400"/>
          <a:ext cx="5486401" cy="4826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913">
                  <a:extLst>
                    <a:ext uri="{9D8B030D-6E8A-4147-A177-3AD203B41FA5}">
                      <a16:colId xmlns:a16="http://schemas.microsoft.com/office/drawing/2014/main" val="3301569965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3674885859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1464401289"/>
                    </a:ext>
                  </a:extLst>
                </a:gridCol>
                <a:gridCol w="894523">
                  <a:extLst>
                    <a:ext uri="{9D8B030D-6E8A-4147-A177-3AD203B41FA5}">
                      <a16:colId xmlns:a16="http://schemas.microsoft.com/office/drawing/2014/main" val="2435138988"/>
                    </a:ext>
                  </a:extLst>
                </a:gridCol>
                <a:gridCol w="894523">
                  <a:extLst>
                    <a:ext uri="{9D8B030D-6E8A-4147-A177-3AD203B41FA5}">
                      <a16:colId xmlns:a16="http://schemas.microsoft.com/office/drawing/2014/main" val="2468457202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423629066"/>
                    </a:ext>
                  </a:extLst>
                </a:gridCol>
              </a:tblGrid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3B8CW</a:t>
                      </a:r>
                      <a:r>
                        <a:rPr lang="en-US" sz="1000" u="none" strike="noStrike" dirty="0">
                          <a:effectLst/>
                        </a:rPr>
                        <a:t> -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DL9GTB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JA1LZR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LA6TPA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PR1T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W1NT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946945301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7K1NUY -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DQ8Z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JA4ZRK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LB5WB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PY1FR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W2AXR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785126769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7L4IOU -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E28AC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JF1WNY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LZ4UX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PY1KN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W2LB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062220843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7N4XCV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EA5WU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JF2IWL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LZ7AA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R0BB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W2NAF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700741940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9M2CNC</a:t>
                      </a: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EA6VQ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JJ2VLY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M0VSE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RN4WA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W2UTH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986057555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A45WG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EC1CT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JS1JRZ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N2QT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RU9CZD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W3CP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798275973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AA4VV</a:t>
                      </a:r>
                      <a:endParaRPr lang="en-US" sz="10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ES5PC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K1TTT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N4ZR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RX3AFE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W3LPL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223906761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AC0G</a:t>
                      </a:r>
                      <a:endParaRPr lang="en-US" sz="10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ET3AA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K2MFF-2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N6EV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S50ARX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W3OA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976332301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BD2FW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F4KJI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K2MFF-3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N6TV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SE0X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W3UA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729717370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BH4RRG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F5RRS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K2PO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N7TR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SK3W\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W4AX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626978226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CX7ACH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F6IIT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K3PA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N7TUG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SM2IUF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W4KAZ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4008075377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DB0MMO</a:t>
                      </a:r>
                      <a:endParaRPr lang="en-US" sz="1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G0LUJ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K6XT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N9YKE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SM6FMB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W4KKN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484347529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DF1LON</a:t>
                      </a:r>
                      <a:endParaRPr lang="en-US" sz="1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G0TTV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K8ND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NC7J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SV1DPJ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W7HR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4067528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DF4UE</a:t>
                      </a:r>
                      <a:endParaRPr lang="en-US" sz="1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GI4DOH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K9IMM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NH6HI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SV3EXP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W8WTS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183891272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DF4XX</a:t>
                      </a:r>
                      <a:endParaRPr lang="en-US" sz="1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GW8IZR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K9TM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NO1D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SV8RV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W8WWV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206309836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DF7GB</a:t>
                      </a:r>
                      <a:endParaRPr lang="en-US" sz="1000" b="0" i="0" u="none" strike="noStrike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HA1VHF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KB7IJ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NY3A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TF3Y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WA2ZYU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445822649"/>
                  </a:ext>
                </a:extLst>
              </a:tr>
              <a:tr h="325317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u="none" strike="noStrike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</a:rPr>
                        <a:t>DJ3AK</a:t>
                      </a: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HA2KSD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KC0VKN 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OE6TZE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UA4M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WA7LNW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54307741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u="none" strike="noStrike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</a:rPr>
                        <a:t>DK0TE</a:t>
                      </a: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HA6PX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KH6LC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OG6G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V31HQ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WA9VEE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678741658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000" u="none" strike="noStrike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0000FF"/>
                          </a:highlight>
                          <a:latin typeface="+mn-lt"/>
                          <a:ea typeface="+mn-ea"/>
                          <a:cs typeface="+mn-cs"/>
                        </a:rPr>
                        <a:t>DK3UA</a:t>
                      </a: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HB9BXE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KL7RA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OH6BG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VE2WU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WB6BEE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244010416"/>
                  </a:ext>
                </a:extLst>
              </a:tr>
              <a:tr h="32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DK8NE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HB9DCO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KO7SS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OK1IAK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VE6AO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WE9V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1645920157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DK9IP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HB9JCB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KP3Z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ON5KQ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VE6JY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WZ7I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89505415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DL0LBS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HK6F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KQ8M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ON6ZQ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VE6WZ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ZL1AB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311055332"/>
                  </a:ext>
                </a:extLst>
              </a:tr>
              <a:tr h="183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DL4RCK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I2DMI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KS4XQ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OZ5W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VK4CT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ZL2HAM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855213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DL6ZB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IK3STG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KU7T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PA0MBO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VU2PTT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ZL2RV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3641789191"/>
                  </a:ext>
                </a:extLst>
              </a:tr>
              <a:tr h="158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DL8LAS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JA1JRS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FF"/>
                          </a:highlight>
                        </a:rPr>
                        <a:t>LA5EKA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800080"/>
                          </a:highlight>
                        </a:rPr>
                        <a:t>PJ2A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80008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W0MU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/>
                </a:tc>
                <a:extLst>
                  <a:ext uri="{0D108BD9-81ED-4DB2-BD59-A6C34878D82A}">
                    <a16:rowId xmlns:a16="http://schemas.microsoft.com/office/drawing/2014/main" val="218783158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0574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 of Active Stations On-Line Reporting Spots </a:t>
            </a:r>
          </a:p>
          <a:p>
            <a:r>
              <a:rPr lang="en-US" sz="2800" dirty="0"/>
              <a:t>to RBN 16 Mar</a:t>
            </a:r>
          </a:p>
          <a:p>
            <a:r>
              <a:rPr lang="en-US" sz="2800" dirty="0"/>
              <a:t>At 1700 UTC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AF</a:t>
            </a:r>
          </a:p>
          <a:p>
            <a:r>
              <a:rPr lang="en-US" sz="2800" dirty="0"/>
              <a:t>OC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7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Skimmers’ Statistics 16 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we have 150 skimmers online now</a:t>
            </a:r>
          </a:p>
          <a:p>
            <a:r>
              <a:rPr lang="en-US" b="1" dirty="0">
                <a:hlinkClick r:id="rId2"/>
              </a:rPr>
              <a:t>we have had 4 new skimmers in the last 7 days</a:t>
            </a:r>
          </a:p>
          <a:p>
            <a:r>
              <a:rPr lang="en-US" b="1" dirty="0">
                <a:hlinkClick r:id="rId2"/>
              </a:rPr>
              <a:t>we have had 152 skimmers online in the last hour</a:t>
            </a:r>
          </a:p>
          <a:p>
            <a:r>
              <a:rPr lang="en-US" b="1" dirty="0">
                <a:hlinkClick r:id="rId2"/>
              </a:rPr>
              <a:t>we have had 166 skimmers online the last 24 hours</a:t>
            </a:r>
          </a:p>
          <a:p>
            <a:r>
              <a:rPr lang="en-US" b="1" dirty="0">
                <a:hlinkClick r:id="rId2"/>
              </a:rPr>
              <a:t>we have had 203 skimmers online the last 7 days</a:t>
            </a:r>
          </a:p>
          <a:p>
            <a:r>
              <a:rPr lang="en-US" b="1" dirty="0">
                <a:hlinkClick r:id="rId2"/>
              </a:rPr>
              <a:t>we have had 1890 skimmers online since we begin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Stations’ Bands Reported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12915"/>
              </p:ext>
            </p:extLst>
          </p:nvPr>
        </p:nvGraphicFramePr>
        <p:xfrm>
          <a:off x="685800" y="1981200"/>
          <a:ext cx="8001000" cy="451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39077475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80019219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530651781"/>
                    </a:ext>
                  </a:extLst>
                </a:gridCol>
              </a:tblGrid>
              <a:tr h="53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7N4XCV - 40m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8638255"/>
                  </a:ext>
                </a:extLst>
              </a:tr>
              <a:tr h="5313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9M2CNC - 40m,20m,30m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1410056"/>
                  </a:ext>
                </a:extLst>
              </a:tr>
              <a:tr h="53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A45WG - 40m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4866249"/>
                  </a:ext>
                </a:extLst>
              </a:tr>
              <a:tr h="5313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AA4VV - 20m,15m,17m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0358442"/>
                  </a:ext>
                </a:extLst>
              </a:tr>
              <a:tr h="53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AC0G - 20m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2072808"/>
                  </a:ext>
                </a:extLst>
              </a:tr>
              <a:tr h="53130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BD2FW - 40m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7671157"/>
                  </a:ext>
                </a:extLst>
              </a:tr>
              <a:tr h="45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CX7ACH - 12m,15m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8330639"/>
                  </a:ext>
                </a:extLst>
              </a:tr>
              <a:tr h="4252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Consolas" panose="020B0609020204030204" pitchFamily="49" charset="0"/>
                        </a:rPr>
                        <a:t>DF1LON - 40m,30m,17m,20m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0287374"/>
                  </a:ext>
                </a:extLst>
              </a:tr>
              <a:tr h="425279">
                <a:tc gridSpan="3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da-DK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DF4UE - 40m,17m,20m,15m,30m,80m,160m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5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 Skimmer Decoding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5" descr="CW Skimmer Waterful Displ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935480"/>
            <a:ext cx="8406062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0"/>
    </mc:Choice>
    <mc:Fallback xmlns="">
      <p:transition spd="slow" advTm="303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8555</TotalTime>
  <Words>1673</Words>
  <Application>Microsoft Office PowerPoint</Application>
  <PresentationFormat>On-screen Show (4:3)</PresentationFormat>
  <Paragraphs>655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Consolas</vt:lpstr>
      <vt:lpstr>Constantia</vt:lpstr>
      <vt:lpstr>Wingdings 2</vt:lpstr>
      <vt:lpstr>Flow</vt:lpstr>
      <vt:lpstr>Good DX  Good Luck in the Contest! http://groups.yahoo.com/group/adxa/</vt:lpstr>
      <vt:lpstr>Reverse Beacon Network</vt:lpstr>
      <vt:lpstr>NCDXA/IARU Beacon System</vt:lpstr>
      <vt:lpstr>NCDXA/IARU Beacon System</vt:lpstr>
      <vt:lpstr>RBN—What?</vt:lpstr>
      <vt:lpstr>Active Stations 16 Mar/1700 UTC</vt:lpstr>
      <vt:lpstr>Skimmers’ Statistics 16 Mar</vt:lpstr>
      <vt:lpstr>Active Stations’ Bands Reported</vt:lpstr>
      <vt:lpstr>CW Skimmer Decoding</vt:lpstr>
      <vt:lpstr>Typical Contest CW Spectrum</vt:lpstr>
      <vt:lpstr>2015 CQ WW CW Stats and Trivia</vt:lpstr>
      <vt:lpstr>Typical Spot List (Condensed!)</vt:lpstr>
      <vt:lpstr>RBN—What Else?</vt:lpstr>
      <vt:lpstr>PowerPoint Presentation</vt:lpstr>
      <vt:lpstr>DXMaps.com 20m 16 Mar</vt:lpstr>
      <vt:lpstr>RBN—Why in My Station?</vt:lpstr>
      <vt:lpstr>RBN—When to Work Him?</vt:lpstr>
      <vt:lpstr>5U5R—Niger </vt:lpstr>
      <vt:lpstr>15 Mar RBN Data Elements</vt:lpstr>
      <vt:lpstr>15 Mar RBN Data for 5U5R</vt:lpstr>
      <vt:lpstr>RBN—How in My Station?</vt:lpstr>
      <vt:lpstr>RBN—Antenna Comparisons</vt:lpstr>
      <vt:lpstr>My signal compared with…?</vt:lpstr>
      <vt:lpstr>RBN—Antenna Comparisons</vt:lpstr>
      <vt:lpstr>Antenna Comparison Procedure</vt:lpstr>
      <vt:lpstr>Antenna Comparison Procedure—K8TE</vt:lpstr>
      <vt:lpstr>Antenna Comparison Procedure—K8TE</vt:lpstr>
      <vt:lpstr>Antenna Comparison Procedure—K8TE</vt:lpstr>
      <vt:lpstr>RBN—How in My Station?</vt:lpstr>
      <vt:lpstr>RBN—Live Filtering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Mader</dc:creator>
  <cp:lastModifiedBy>Bill Mader</cp:lastModifiedBy>
  <cp:revision>110</cp:revision>
  <dcterms:created xsi:type="dcterms:W3CDTF">2013-06-26T12:07:36Z</dcterms:created>
  <dcterms:modified xsi:type="dcterms:W3CDTF">2017-03-18T00:40:24Z</dcterms:modified>
</cp:coreProperties>
</file>